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CE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49"/>
    <p:restoredTop sz="94674"/>
  </p:normalViewPr>
  <p:slideViewPr>
    <p:cSldViewPr snapToGrid="0" snapToObjects="1">
      <p:cViewPr varScale="1">
        <p:scale>
          <a:sx n="106" d="100"/>
          <a:sy n="106" d="100"/>
        </p:scale>
        <p:origin x="6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2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5"/>
    </mc:Choice>
    <mc:Fallback>
      <c:style val="5"/>
    </mc:Fallback>
  </mc:AlternateContent>
  <c:chart>
    <c:autoTitleDeleted val="1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3">
                  <a:tint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B9C-FE40-940E-C7E146CDF392}"/>
              </c:ext>
            </c:extLst>
          </c:dPt>
          <c:dPt>
            <c:idx val="1"/>
            <c:bubble3D val="0"/>
            <c:spPr>
              <a:solidFill>
                <a:schemeClr val="accent3">
                  <a:tint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B9C-FE40-940E-C7E146CDF392}"/>
              </c:ext>
            </c:extLst>
          </c:dPt>
          <c:dPt>
            <c:idx val="2"/>
            <c:bubble3D val="0"/>
            <c:spPr>
              <a:solidFill>
                <a:schemeClr val="accent3">
                  <a:tint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B9C-FE40-940E-C7E146CDF392}"/>
              </c:ext>
            </c:extLst>
          </c:dPt>
          <c:dPt>
            <c:idx val="3"/>
            <c:bubble3D val="0"/>
            <c:spPr>
              <a:solidFill>
                <a:schemeClr val="accent3">
                  <a:shade val="9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0B9C-FE40-940E-C7E146CDF392}"/>
              </c:ext>
            </c:extLst>
          </c:dPt>
          <c:dPt>
            <c:idx val="4"/>
            <c:bubble3D val="0"/>
            <c:spPr>
              <a:solidFill>
                <a:schemeClr val="accent3">
                  <a:shade val="7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0B9C-FE40-940E-C7E146CDF392}"/>
              </c:ext>
            </c:extLst>
          </c:dPt>
          <c:dPt>
            <c:idx val="5"/>
            <c:bubble3D val="0"/>
            <c:spPr>
              <a:solidFill>
                <a:schemeClr val="accent3">
                  <a:shade val="5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0B9C-FE40-940E-C7E146CDF392}"/>
              </c:ext>
            </c:extLst>
          </c:dPt>
          <c:dLbls>
            <c:dLbl>
              <c:idx val="0"/>
              <c:layout>
                <c:manualLayout>
                  <c:x val="5.1428185258605152E-2"/>
                  <c:y val="-3.6482520231559033E-2"/>
                </c:manualLayout>
              </c:layout>
              <c:dLblPos val="bestFit"/>
              <c:showLegendKey val="0"/>
              <c:showVal val="0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0B9C-FE40-940E-C7E146CDF39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Sheet1!$J$6:$J$11</c:f>
              <c:strCache>
                <c:ptCount val="6"/>
                <c:pt idx="0">
                  <c:v>Own Car / Truck</c:v>
                </c:pt>
                <c:pt idx="1">
                  <c:v>Airplane</c:v>
                </c:pt>
                <c:pt idx="2">
                  <c:v>Rental Car</c:v>
                </c:pt>
                <c:pt idx="3">
                  <c:v>Other</c:v>
                </c:pt>
                <c:pt idx="4">
                  <c:v>Train</c:v>
                </c:pt>
                <c:pt idx="5">
                  <c:v>Bus</c:v>
                </c:pt>
              </c:strCache>
            </c:strRef>
          </c:cat>
          <c:val>
            <c:numRef>
              <c:f>Sheet1!$K$6:$K$11</c:f>
              <c:numCache>
                <c:formatCode>General</c:formatCode>
                <c:ptCount val="6"/>
                <c:pt idx="0">
                  <c:v>81.599999999999994</c:v>
                </c:pt>
                <c:pt idx="1">
                  <c:v>6.2</c:v>
                </c:pt>
                <c:pt idx="2">
                  <c:v>5.3</c:v>
                </c:pt>
                <c:pt idx="3">
                  <c:v>1.9</c:v>
                </c:pt>
                <c:pt idx="4">
                  <c:v>1.3</c:v>
                </c:pt>
                <c:pt idx="5">
                  <c:v>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0B9C-FE40-940E-C7E146CDF392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Reversed" id="23">
  <a:schemeClr val="accent3"/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tiff>
</file>

<file path=ppt/media/image10.tiff>
</file>

<file path=ppt/media/image1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E17279-A213-D544-A74B-5974A6AEC5E3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2E7E60-263A-A146-9DDA-8F45E0E5F3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1759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E7E60-263A-A146-9DDA-8F45E0E5F36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8863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32E7E60-263A-A146-9DDA-8F45E0E5F36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90948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69395-D21B-074C-AC99-74DDCF0A42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F9184E-00F1-3D4B-A5F8-93E22D22F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81637E-73C0-484F-9FA2-96DA6B398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73333-07A7-7E42-8D6C-25AEBF862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9D52A6-8794-2342-8AF5-C9354AF925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390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D4E92A-818C-EE4F-A913-C5DFE8A1E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A50931-8485-5D4B-9C68-6B4C4E6C6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383978-EDE7-8D47-B375-FFC20E0E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7E8681-A2C2-A84F-A8BF-608916485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6C0F1-2498-C946-AC9B-8465DA00E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4408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837B2B-0DB3-FE43-8D7C-C1897B4FC6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E22687-942F-804A-85D4-3A650EB921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C5D473-0855-3245-AE6B-B99D73989C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6E518-3EE6-3C46-AF43-F74538499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2BC35-EAF1-2842-902F-71465BDEC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49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309E8-1D80-D14A-897B-E99DA0C96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73A167-C1CE-0540-B1C8-9D7582957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64CA1E-BB58-7847-9E4A-6954B22A9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0E1D35-539A-3C4A-BCB7-C7D5C5351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E56BB-F893-B74E-A2E6-D9038D1B80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9932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4C9BBB-8243-894A-A834-1B9F342A8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17413C-5203-7B4B-9B13-0E414804D8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1F6E8F-B032-9D42-B53E-26DF0C8C83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254D3-9CEB-6C44-80D4-7CE4C65DB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65F97F-9578-1944-9FF6-99B610F89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44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9FC8E5-98D1-1A4D-90DD-6DDB1D181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00649B-30B7-984E-8752-3C5895A17BD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C2435-EDAC-7D41-92FE-5CBAAA5DA52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480CC1-07D3-6E4C-AC91-0A7228E51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87B11E-4724-BF4F-9FCF-B1D1FD3E3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6C76F5-08D3-8742-A9AF-19764D5CD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403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8318-CFCF-0841-90A6-50AB95979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05605E-E50B-7745-830C-DBB8C1854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F8B0F4-D768-4247-BC1E-F3D1124E4E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07FF15-8CE9-6E46-81BE-01A67A8D5B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63876-6397-9E47-97FF-147BD94091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52F464-4A08-5B4E-9E3D-DBC12D50E0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1D5129-84F3-6D45-B4BD-E5BCF8421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EDAB25-78A7-0342-B858-F37BB72A7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05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B0546-D837-ED47-80D7-6C60FF737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BE21D8-CE55-CC42-84FC-E4B2F7824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DDE864-000C-C24B-81B0-FEDA16146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AFDE15-C5F0-2047-96E6-34FFD3CB1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641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330E41-6F85-CB4A-807C-862C497F2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638E3FE-0605-4147-85A6-DFA24E111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EC70CA-9AB6-9E4B-877E-48A40E482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634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7A656-E30C-3F42-AC11-DED79B756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7343A6-F1B5-8B44-9EB7-715974D7D5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236E6-393D-C140-B899-19D940859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B2118F-742D-224B-9336-9D8BB9A41D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F8169-77D0-604B-9D01-8464DFE68C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8A7637-349C-674C-A6F8-2684B109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251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34F86-5659-0D44-A95A-DD91C9F01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39B2E62-083F-C643-BEEC-F68090EBA3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18ADD-32F1-B144-AC07-4746A8D854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D88103-AB40-B742-BEB0-8F23C0F3E5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0CAC3E-0E9D-2D4C-A6D3-6A8141F19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8C984A-57C3-FB46-A545-C17D5E98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977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5E925-FF7A-5940-B0CE-03C1200C8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381919-A232-AE44-814E-97C8964944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0E3D4-0D99-FA41-80CF-218419BC937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65C2DF-D2A2-204A-8301-A92A1EE232F7}" type="datetimeFigureOut">
              <a:rPr lang="en-US" smtClean="0"/>
              <a:t>11/18/2018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B2C0B9-1854-BE42-89E9-340A6F3F98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851F5-303E-344A-958E-3E23A1E8F7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D2F583-FB97-AA4E-879A-CD560A64F2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1682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C7C8AB7-9D82-1745-B171-C54A44A588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5025" r="1445" b="4369"/>
          <a:stretch/>
        </p:blipFill>
        <p:spPr>
          <a:xfrm>
            <a:off x="-2137635" y="-186266"/>
            <a:ext cx="19871069" cy="4995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DF26F5-A539-E04F-855C-3433421AB1E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Optimising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>
                <a:solidFill>
                  <a:schemeClr val="bg1"/>
                </a:solidFill>
              </a:rPr>
              <a:t>Rail Networks </a:t>
            </a:r>
            <a:r>
              <a:rPr lang="en-US" dirty="0">
                <a:solidFill>
                  <a:schemeClr val="bg1"/>
                </a:solidFill>
              </a:rPr>
              <a:t>in California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7BBDFF5-AC61-D24E-A714-E55C12943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393" y="4429919"/>
            <a:ext cx="1319213" cy="1655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0847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18F1EA-AAD5-F040-AA4A-7C9476FD9E8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CF412D-F32B-DC4F-9064-4CAA034C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California has a transport problem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009D99D-150B-004D-AE7A-0224656E7D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181046"/>
            <a:ext cx="2475825" cy="2942513"/>
          </a:xfrm>
          <a:prstGeom prst="round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819FA69-8543-714F-87F1-BD34BEBE7475}"/>
              </a:ext>
            </a:extLst>
          </p:cNvPr>
          <p:cNvSpPr txBox="1"/>
          <p:nvPr/>
        </p:nvSpPr>
        <p:spPr>
          <a:xfrm>
            <a:off x="7866855" y="1944141"/>
            <a:ext cx="3761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dirty="0">
                <a:solidFill>
                  <a:srgbClr val="CECECE"/>
                </a:solidFill>
              </a:rPr>
              <a:t>£77.3</a:t>
            </a:r>
            <a:br>
              <a:rPr lang="en-US" sz="1600" dirty="0">
                <a:solidFill>
                  <a:srgbClr val="CECECE"/>
                </a:solidFill>
              </a:rPr>
            </a:br>
            <a:r>
              <a:rPr lang="en-US" sz="8800" dirty="0">
                <a:solidFill>
                  <a:srgbClr val="CECECE"/>
                </a:solidFill>
              </a:rPr>
              <a:t>billion </a:t>
            </a:r>
          </a:p>
          <a:p>
            <a:pPr algn="ctr"/>
            <a:r>
              <a:rPr lang="en-US" sz="3200" dirty="0">
                <a:solidFill>
                  <a:srgbClr val="CECECE"/>
                </a:solidFill>
              </a:rPr>
              <a:t>New Rail System 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98F317B-F678-EB47-82EF-8A087FA8363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93878547"/>
              </p:ext>
            </p:extLst>
          </p:nvPr>
        </p:nvGraphicFramePr>
        <p:xfrm>
          <a:off x="3659885" y="1944141"/>
          <a:ext cx="4128456" cy="341632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3614342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418F1EA-AAD5-F040-AA4A-7C9476FD9E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CF412D-F32B-DC4F-9064-4CAA034CF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Transport will improve jobs prospects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19FA69-8543-714F-87F1-BD34BEBE7475}"/>
              </a:ext>
            </a:extLst>
          </p:cNvPr>
          <p:cNvSpPr txBox="1"/>
          <p:nvPr/>
        </p:nvSpPr>
        <p:spPr>
          <a:xfrm>
            <a:off x="1050757" y="1966343"/>
            <a:ext cx="5855369" cy="5463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CECECE"/>
                </a:solidFill>
              </a:rPr>
              <a:t>Strong Correlation</a:t>
            </a:r>
            <a:endParaRPr lang="en-US" sz="1600" dirty="0">
              <a:solidFill>
                <a:srgbClr val="CECECE"/>
              </a:solidFill>
            </a:endParaRPr>
          </a:p>
          <a:p>
            <a:pPr algn="ctr"/>
            <a:r>
              <a:rPr lang="en-US" sz="1600" dirty="0">
                <a:solidFill>
                  <a:srgbClr val="CECECE"/>
                </a:solidFill>
              </a:rPr>
              <a:t>between</a:t>
            </a:r>
          </a:p>
          <a:p>
            <a:pPr algn="ctr"/>
            <a:r>
              <a:rPr lang="en-US" sz="8500" dirty="0">
                <a:solidFill>
                  <a:srgbClr val="CECECE"/>
                </a:solidFill>
              </a:rPr>
              <a:t>Income &amp; </a:t>
            </a:r>
            <a:br>
              <a:rPr lang="en-US" sz="3600" dirty="0">
                <a:solidFill>
                  <a:srgbClr val="CECECE"/>
                </a:solidFill>
              </a:rPr>
            </a:br>
            <a:r>
              <a:rPr lang="en-US" sz="7200" dirty="0">
                <a:solidFill>
                  <a:srgbClr val="CECECE"/>
                </a:solidFill>
              </a:rPr>
              <a:t>commuting</a:t>
            </a:r>
            <a:endParaRPr lang="en-US" sz="4000" dirty="0">
              <a:solidFill>
                <a:srgbClr val="CECECE"/>
              </a:solidFill>
            </a:endParaRPr>
          </a:p>
          <a:p>
            <a:pPr algn="ctr"/>
            <a:r>
              <a:rPr lang="en-US" sz="3600" dirty="0">
                <a:solidFill>
                  <a:srgbClr val="CECECE"/>
                </a:solidFill>
              </a:rPr>
              <a:t>mode, time and access</a:t>
            </a:r>
          </a:p>
          <a:p>
            <a:pPr algn="ctr"/>
            <a:endParaRPr lang="en-US" sz="3200" dirty="0">
              <a:solidFill>
                <a:srgbClr val="CECECE"/>
              </a:solidFill>
            </a:endParaRPr>
          </a:p>
          <a:p>
            <a:pPr algn="ctr"/>
            <a:endParaRPr lang="en-US" sz="3200" dirty="0">
              <a:solidFill>
                <a:srgbClr val="CECECE"/>
              </a:solidFill>
            </a:endParaRPr>
          </a:p>
          <a:p>
            <a:pPr algn="ctr"/>
            <a:r>
              <a:rPr lang="en-US" sz="3200" dirty="0">
                <a:solidFill>
                  <a:srgbClr val="CECECE"/>
                </a:solidFill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BCB0CFB-F094-DB43-9833-5CB015699D91}"/>
              </a:ext>
            </a:extLst>
          </p:cNvPr>
          <p:cNvSpPr txBox="1"/>
          <p:nvPr/>
        </p:nvSpPr>
        <p:spPr>
          <a:xfrm>
            <a:off x="6096000" y="2773323"/>
            <a:ext cx="5855369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</a:rPr>
              <a:t>Decision tree</a:t>
            </a: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Accuracy:  82%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Precision: 71%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</a:rPr>
              <a:t>Recall:  74%</a:t>
            </a:r>
            <a:endParaRPr lang="en-US" sz="4800" dirty="0">
              <a:solidFill>
                <a:schemeClr val="bg1"/>
              </a:solidFill>
            </a:endParaRPr>
          </a:p>
          <a:p>
            <a:pPr algn="ctr"/>
            <a:endParaRPr lang="en-US" sz="3200" dirty="0">
              <a:solidFill>
                <a:srgbClr val="CECECE"/>
              </a:solidFill>
            </a:endParaRPr>
          </a:p>
          <a:p>
            <a:pPr algn="ctr"/>
            <a:r>
              <a:rPr lang="en-US" sz="3200" dirty="0">
                <a:solidFill>
                  <a:srgbClr val="CECECE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052031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875E6-14C6-BA4F-91DE-A725A630A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Establishing clusters of jobs and workers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F7FDA6-702F-C447-B7BB-4BFDD7A553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81842"/>
            <a:ext cx="2758963" cy="367861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1A3940-26BD-8F49-8670-3DABEBC9BF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052903-9921-6548-9BAB-B5513E5526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82577" y="1681842"/>
            <a:ext cx="2758964" cy="367861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95C4AC8-DC80-F140-AF97-F73E1552C807}"/>
              </a:ext>
            </a:extLst>
          </p:cNvPr>
          <p:cNvSpPr txBox="1"/>
          <p:nvPr/>
        </p:nvSpPr>
        <p:spPr>
          <a:xfrm>
            <a:off x="963430" y="5366247"/>
            <a:ext cx="25085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CECECE"/>
                </a:solidFill>
              </a:rPr>
              <a:t>Jobs</a:t>
            </a:r>
          </a:p>
          <a:p>
            <a:pPr algn="ctr"/>
            <a:r>
              <a:rPr lang="en-US" sz="2400" dirty="0">
                <a:solidFill>
                  <a:srgbClr val="CECECE"/>
                </a:solidFill>
              </a:rPr>
              <a:t>clustering</a:t>
            </a:r>
            <a:endParaRPr lang="en-US" sz="700" dirty="0">
              <a:solidFill>
                <a:srgbClr val="CECECE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B5BBC8-49DF-6F43-BACE-C45AE2F68F16}"/>
              </a:ext>
            </a:extLst>
          </p:cNvPr>
          <p:cNvSpPr txBox="1"/>
          <p:nvPr/>
        </p:nvSpPr>
        <p:spPr>
          <a:xfrm>
            <a:off x="5407807" y="5368977"/>
            <a:ext cx="250850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CECECE"/>
                </a:solidFill>
              </a:rPr>
              <a:t>Workers</a:t>
            </a:r>
          </a:p>
          <a:p>
            <a:pPr algn="ctr"/>
            <a:r>
              <a:rPr lang="en-US" sz="2400" dirty="0">
                <a:solidFill>
                  <a:srgbClr val="CECECE"/>
                </a:solidFill>
              </a:rPr>
              <a:t>clustering</a:t>
            </a:r>
            <a:endParaRPr lang="en-US" sz="700" dirty="0">
              <a:solidFill>
                <a:srgbClr val="CECECE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856AA0-08A2-AC4A-87E2-B09B39E2C044}"/>
              </a:ext>
            </a:extLst>
          </p:cNvPr>
          <p:cNvSpPr txBox="1"/>
          <p:nvPr/>
        </p:nvSpPr>
        <p:spPr>
          <a:xfrm>
            <a:off x="8845296" y="2274656"/>
            <a:ext cx="250850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rgbClr val="CECECE"/>
                </a:solidFill>
              </a:rPr>
              <a:t>K-MEANS</a:t>
            </a:r>
          </a:p>
          <a:p>
            <a:pPr algn="ctr"/>
            <a:r>
              <a:rPr lang="en-US" sz="2800" dirty="0">
                <a:solidFill>
                  <a:srgbClr val="CECECE"/>
                </a:solidFill>
              </a:rPr>
              <a:t>Unsupervised</a:t>
            </a:r>
            <a:br>
              <a:rPr lang="en-US" sz="2800" dirty="0">
                <a:solidFill>
                  <a:srgbClr val="CECECE"/>
                </a:solidFill>
              </a:rPr>
            </a:br>
            <a:r>
              <a:rPr lang="en-US" sz="4400" dirty="0">
                <a:solidFill>
                  <a:srgbClr val="CECECE"/>
                </a:solidFill>
              </a:rPr>
              <a:t>Learning</a:t>
            </a:r>
          </a:p>
          <a:p>
            <a:pPr algn="ctr"/>
            <a:r>
              <a:rPr lang="en-US" sz="4000" dirty="0">
                <a:solidFill>
                  <a:srgbClr val="CECECE"/>
                </a:solidFill>
              </a:rPr>
              <a:t>Clustering</a:t>
            </a:r>
          </a:p>
        </p:txBody>
      </p:sp>
    </p:spTree>
    <p:extLst>
      <p:ext uri="{BB962C8B-B14F-4D97-AF65-F5344CB8AC3E}">
        <p14:creationId xmlns:p14="http://schemas.microsoft.com/office/powerpoint/2010/main" val="1573033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F3245-08E3-BF4A-8AEF-AF261D741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Our proposed train networks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ECFFC93-A22B-F442-A9FE-4C4832E465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783" y="1855457"/>
            <a:ext cx="2514600" cy="33528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40ED6AD-000F-CD4D-A836-78C9DEDF6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5625" y="1877790"/>
            <a:ext cx="2514600" cy="335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6D05B66-5989-4444-820A-2152D35CCD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6467" y="1855456"/>
            <a:ext cx="2514601" cy="33528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AA3FEAD-6A5E-704F-9C45-12B4178EEBC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37309" y="1859967"/>
            <a:ext cx="2514600" cy="33528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97962A-3BEA-834F-A3EA-1FC94339B4D4}"/>
              </a:ext>
            </a:extLst>
          </p:cNvPr>
          <p:cNvSpPr txBox="1"/>
          <p:nvPr/>
        </p:nvSpPr>
        <p:spPr>
          <a:xfrm>
            <a:off x="1386840" y="5413647"/>
            <a:ext cx="941832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CECECE"/>
                </a:solidFill>
              </a:rPr>
              <a:t>Minimum Spanning Tree</a:t>
            </a:r>
          </a:p>
          <a:p>
            <a:pPr algn="ctr"/>
            <a:r>
              <a:rPr lang="en-US" sz="2400" dirty="0">
                <a:solidFill>
                  <a:srgbClr val="CECECE"/>
                </a:solidFill>
              </a:rPr>
              <a:t>With flow network </a:t>
            </a:r>
            <a:r>
              <a:rPr lang="en-US" sz="2400" dirty="0" err="1">
                <a:solidFill>
                  <a:srgbClr val="CECECE"/>
                </a:solidFill>
              </a:rPr>
              <a:t>optimisation</a:t>
            </a:r>
            <a:endParaRPr lang="en-US" sz="700" dirty="0">
              <a:solidFill>
                <a:srgbClr val="CECECE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F1724CE-C842-0648-9469-9845671B7D62}"/>
              </a:ext>
            </a:extLst>
          </p:cNvPr>
          <p:cNvSpPr/>
          <p:nvPr/>
        </p:nvSpPr>
        <p:spPr>
          <a:xfrm>
            <a:off x="257670" y="1649743"/>
            <a:ext cx="572671" cy="548640"/>
          </a:xfrm>
          <a:prstGeom prst="ellipse">
            <a:avLst/>
          </a:prstGeom>
          <a:solidFill>
            <a:schemeClr val="bg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5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69EF19D-C01B-9E41-AC63-5A276E2651C6}"/>
              </a:ext>
            </a:extLst>
          </p:cNvPr>
          <p:cNvSpPr/>
          <p:nvPr/>
        </p:nvSpPr>
        <p:spPr>
          <a:xfrm>
            <a:off x="3189288" y="1599425"/>
            <a:ext cx="572671" cy="548640"/>
          </a:xfrm>
          <a:prstGeom prst="ellipse">
            <a:avLst/>
          </a:prstGeom>
          <a:solidFill>
            <a:schemeClr val="bg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10</a:t>
            </a:r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235C1A9-ABBC-DC4A-B328-24D100729EEC}"/>
              </a:ext>
            </a:extLst>
          </p:cNvPr>
          <p:cNvSpPr/>
          <p:nvPr/>
        </p:nvSpPr>
        <p:spPr>
          <a:xfrm>
            <a:off x="6120906" y="1581136"/>
            <a:ext cx="572671" cy="548640"/>
          </a:xfrm>
          <a:prstGeom prst="ellipse">
            <a:avLst/>
          </a:prstGeom>
          <a:solidFill>
            <a:schemeClr val="bg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15</a:t>
            </a:r>
            <a:endParaRPr lang="en-US" dirty="0">
              <a:solidFill>
                <a:schemeClr val="tx2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060C7EA-64FC-404B-9B6E-C31D100A0377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B084E859-6D7E-A64C-BBEA-D2F58CD05EB3}"/>
              </a:ext>
            </a:extLst>
          </p:cNvPr>
          <p:cNvSpPr/>
          <p:nvPr/>
        </p:nvSpPr>
        <p:spPr>
          <a:xfrm>
            <a:off x="9052524" y="1617248"/>
            <a:ext cx="572671" cy="548640"/>
          </a:xfrm>
          <a:prstGeom prst="ellipse">
            <a:avLst/>
          </a:prstGeom>
          <a:solidFill>
            <a:schemeClr val="bg1">
              <a:alpha val="84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2"/>
                </a:solidFill>
              </a:rPr>
              <a:t>20</a:t>
            </a:r>
            <a:endParaRPr lang="en-US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4589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29157-6E6D-414B-B492-33966F061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Further </a:t>
            </a:r>
            <a:r>
              <a:rPr lang="en-US" dirty="0" err="1">
                <a:solidFill>
                  <a:schemeClr val="bg1"/>
                </a:solidFill>
              </a:rPr>
              <a:t>Optimisation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68B924-290A-1D45-8013-D9E8FD83605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A1515A4-944C-EC42-B807-B39046713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0" y="1412875"/>
            <a:ext cx="3810000" cy="5080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16B2C74-8E3B-174A-A602-63F8F0A4E52F}"/>
              </a:ext>
            </a:extLst>
          </p:cNvPr>
          <p:cNvSpPr txBox="1"/>
          <p:nvPr/>
        </p:nvSpPr>
        <p:spPr>
          <a:xfrm>
            <a:off x="6037729" y="4244917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DF19C2-2F89-0F4C-9870-4A46C016205C}"/>
              </a:ext>
            </a:extLst>
          </p:cNvPr>
          <p:cNvSpPr txBox="1"/>
          <p:nvPr/>
        </p:nvSpPr>
        <p:spPr>
          <a:xfrm>
            <a:off x="6203576" y="4794005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0.08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F5D0DC-3674-F344-BF83-52FF72DA7FCB}"/>
              </a:ext>
            </a:extLst>
          </p:cNvPr>
          <p:cNvSpPr txBox="1"/>
          <p:nvPr/>
        </p:nvSpPr>
        <p:spPr>
          <a:xfrm>
            <a:off x="5853953" y="4863520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0.21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FE46062-ABA5-B844-A0FD-9AADF0C8A915}"/>
              </a:ext>
            </a:extLst>
          </p:cNvPr>
          <p:cNvSpPr txBox="1"/>
          <p:nvPr/>
        </p:nvSpPr>
        <p:spPr>
          <a:xfrm>
            <a:off x="5340723" y="4734656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C7694F0-B86B-3B4B-A9FD-AA7D4F4E1E90}"/>
              </a:ext>
            </a:extLst>
          </p:cNvPr>
          <p:cNvSpPr txBox="1"/>
          <p:nvPr/>
        </p:nvSpPr>
        <p:spPr>
          <a:xfrm>
            <a:off x="6284258" y="5048451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0.31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0FEA9-82A7-D040-8443-26AADB9CF68C}"/>
              </a:ext>
            </a:extLst>
          </p:cNvPr>
          <p:cNvSpPr txBox="1"/>
          <p:nvPr/>
        </p:nvSpPr>
        <p:spPr>
          <a:xfrm>
            <a:off x="6967817" y="5329709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0.06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D3BF0E-F1AA-7045-A17F-EDA2E388F86D}"/>
              </a:ext>
            </a:extLst>
          </p:cNvPr>
          <p:cNvSpPr txBox="1"/>
          <p:nvPr/>
        </p:nvSpPr>
        <p:spPr>
          <a:xfrm>
            <a:off x="6692152" y="5516217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70F8AC-5643-A249-85AA-D7D026377DE6}"/>
              </a:ext>
            </a:extLst>
          </p:cNvPr>
          <p:cNvSpPr txBox="1"/>
          <p:nvPr/>
        </p:nvSpPr>
        <p:spPr>
          <a:xfrm>
            <a:off x="5611906" y="3776110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7B335DE-5713-0244-A1EE-693C14AF72C0}"/>
              </a:ext>
            </a:extLst>
          </p:cNvPr>
          <p:cNvSpPr txBox="1"/>
          <p:nvPr/>
        </p:nvSpPr>
        <p:spPr>
          <a:xfrm>
            <a:off x="4984376" y="2201627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C8F5BCA-1516-0B44-B435-F4FE0189CDFC}"/>
              </a:ext>
            </a:extLst>
          </p:cNvPr>
          <p:cNvSpPr txBox="1"/>
          <p:nvPr/>
        </p:nvSpPr>
        <p:spPr>
          <a:xfrm>
            <a:off x="4984376" y="2554910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BCBF68-F290-B54F-B430-F864606F441B}"/>
              </a:ext>
            </a:extLst>
          </p:cNvPr>
          <p:cNvSpPr txBox="1"/>
          <p:nvPr/>
        </p:nvSpPr>
        <p:spPr>
          <a:xfrm>
            <a:off x="4784914" y="2943398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0.21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8F0E7BF-9A98-0948-A09E-ED7600BB1C21}"/>
              </a:ext>
            </a:extLst>
          </p:cNvPr>
          <p:cNvSpPr txBox="1"/>
          <p:nvPr/>
        </p:nvSpPr>
        <p:spPr>
          <a:xfrm>
            <a:off x="4847664" y="3369154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0.37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600F867-C7A4-F94C-85C3-A0CDEAFBAD1B}"/>
              </a:ext>
            </a:extLst>
          </p:cNvPr>
          <p:cNvSpPr txBox="1"/>
          <p:nvPr/>
        </p:nvSpPr>
        <p:spPr>
          <a:xfrm>
            <a:off x="5582770" y="2943398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0.05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9AE3E03-8261-5848-BBFE-9B94BFE62FB8}"/>
              </a:ext>
            </a:extLst>
          </p:cNvPr>
          <p:cNvSpPr txBox="1"/>
          <p:nvPr/>
        </p:nvSpPr>
        <p:spPr>
          <a:xfrm>
            <a:off x="5513293" y="3347096"/>
            <a:ext cx="484094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0.21</a:t>
            </a:r>
          </a:p>
        </p:txBody>
      </p:sp>
    </p:spTree>
    <p:extLst>
      <p:ext uri="{BB962C8B-B14F-4D97-AF65-F5344CB8AC3E}">
        <p14:creationId xmlns:p14="http://schemas.microsoft.com/office/powerpoint/2010/main" val="661206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DD9C1-9879-A24E-9971-0AF9795DD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Evaluation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FEF09-9307-B543-BB16-FA1F0115435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5025" r="1445" b="4369"/>
          <a:stretch/>
        </p:blipFill>
        <p:spPr>
          <a:xfrm rot="10800000">
            <a:off x="-5523772" y="-2497667"/>
            <a:ext cx="19871069" cy="499533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849F900-A328-7746-AD4F-37FDED51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124" y="1690688"/>
            <a:ext cx="3306763" cy="432524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1B3D9EC-E735-2D4D-A9F7-7842AA2580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0636" y="1690688"/>
            <a:ext cx="3306762" cy="440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868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84</Words>
  <Application>Microsoft Office PowerPoint</Application>
  <PresentationFormat>Widescreen</PresentationFormat>
  <Paragraphs>52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Optimising Rail Networks in California</vt:lpstr>
      <vt:lpstr>California has a transport problem</vt:lpstr>
      <vt:lpstr>Transport will improve jobs prospects</vt:lpstr>
      <vt:lpstr>Establishing clusters of jobs and workers</vt:lpstr>
      <vt:lpstr>Our proposed train networks</vt:lpstr>
      <vt:lpstr>Further Optimisation</vt:lpstr>
      <vt:lpstr>Evaluation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Optimising rail networks in California</dc:title>
  <dc:creator>Hasted, Hugo</dc:creator>
  <cp:lastModifiedBy>Leon Wu</cp:lastModifiedBy>
  <cp:revision>11</cp:revision>
  <dcterms:created xsi:type="dcterms:W3CDTF">2018-11-18T14:02:07Z</dcterms:created>
  <dcterms:modified xsi:type="dcterms:W3CDTF">2018-11-18T16:58:58Z</dcterms:modified>
</cp:coreProperties>
</file>

<file path=docProps/thumbnail.jpeg>
</file>